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4"/>
  </p:notesMasterIdLst>
  <p:sldIdLst>
    <p:sldId id="256" r:id="rId2"/>
    <p:sldId id="280" r:id="rId3"/>
    <p:sldId id="281" r:id="rId4"/>
    <p:sldId id="261" r:id="rId5"/>
    <p:sldId id="278" r:id="rId6"/>
    <p:sldId id="279" r:id="rId7"/>
    <p:sldId id="282" r:id="rId8"/>
    <p:sldId id="264" r:id="rId9"/>
    <p:sldId id="274" r:id="rId10"/>
    <p:sldId id="267" r:id="rId11"/>
    <p:sldId id="271" r:id="rId12"/>
    <p:sldId id="269" r:id="rId13"/>
  </p:sldIdLst>
  <p:sldSz cx="18288000" cy="10287000"/>
  <p:notesSz cx="6858000" cy="9144000"/>
  <p:embeddedFontLst>
    <p:embeddedFont>
      <p:font typeface="Alkes" panose="00000500000000000000" pitchFamily="2" charset="0"/>
      <p:regular r:id="rId15"/>
    </p:embeddedFont>
    <p:embeddedFont>
      <p:font typeface="Alkes Thin" panose="00000300000000000000" pitchFamily="2" charset="0"/>
      <p:regular r:id="rId16"/>
    </p:embeddedFont>
    <p:embeddedFont>
      <p:font typeface="Bebas Neue" panose="020B0606020202050201" pitchFamily="34" charset="0"/>
      <p:regular r:id="rId17"/>
    </p:embeddedFont>
    <p:embeddedFont>
      <p:font typeface="Inter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A3"/>
    <a:srgbClr val="0D2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094" y="8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>
          <a:extLst>
            <a:ext uri="{FF2B5EF4-FFF2-40B4-BE49-F238E27FC236}">
              <a16:creationId xmlns:a16="http://schemas.microsoft.com/office/drawing/2014/main" id="{3C3F55E7-728D-4B34-4F4F-E0C0BB2B3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>
            <a:extLst>
              <a:ext uri="{FF2B5EF4-FFF2-40B4-BE49-F238E27FC236}">
                <a16:creationId xmlns:a16="http://schemas.microsoft.com/office/drawing/2014/main" id="{19907BB3-A1FA-557A-7798-DC25BC796E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>
            <a:extLst>
              <a:ext uri="{FF2B5EF4-FFF2-40B4-BE49-F238E27FC236}">
                <a16:creationId xmlns:a16="http://schemas.microsoft.com/office/drawing/2014/main" id="{4988B584-1243-63E5-3CDA-738325D9E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497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>
          <a:extLst>
            <a:ext uri="{FF2B5EF4-FFF2-40B4-BE49-F238E27FC236}">
              <a16:creationId xmlns:a16="http://schemas.microsoft.com/office/drawing/2014/main" id="{6CAE5CD6-B2D0-B10F-2F33-EFAB8DD0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>
            <a:extLst>
              <a:ext uri="{FF2B5EF4-FFF2-40B4-BE49-F238E27FC236}">
                <a16:creationId xmlns:a16="http://schemas.microsoft.com/office/drawing/2014/main" id="{EF995111-7B27-C6EE-A1A0-943EBE268C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>
            <a:extLst>
              <a:ext uri="{FF2B5EF4-FFF2-40B4-BE49-F238E27FC236}">
                <a16:creationId xmlns:a16="http://schemas.microsoft.com/office/drawing/2014/main" id="{68AE0B9C-FA6A-6389-8195-638B3AEB2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700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15AD132D-D000-6E98-47AF-E0976959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36A8CABF-3EF6-A7A2-5239-B005F8631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B677D58A-0288-11D0-18ED-786BBAF990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689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D9DE1EF1-D065-997E-256D-99C6D0F0B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A35934DC-6227-4C99-0E08-94F965DAC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C445D04D-F98F-D723-4811-9DD91B856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08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14465120-EA5A-AF53-73E3-920038579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>
            <a:extLst>
              <a:ext uri="{FF2B5EF4-FFF2-40B4-BE49-F238E27FC236}">
                <a16:creationId xmlns:a16="http://schemas.microsoft.com/office/drawing/2014/main" id="{A3B02205-4DFF-2C72-C4B3-2B602F3911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:notes">
            <a:extLst>
              <a:ext uri="{FF2B5EF4-FFF2-40B4-BE49-F238E27FC236}">
                <a16:creationId xmlns:a16="http://schemas.microsoft.com/office/drawing/2014/main" id="{DFBB0506-E064-585F-0852-4F0D9257B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1857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9489875" y="0"/>
            <a:ext cx="8798100" cy="1028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14388" y="1310275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14388" y="48560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nsly/HomeHarve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seattle.gov/Transportation/Paid-Parking-Transaction-Data/gg89-k5p6/data_preview" TargetMode="External"/><Relationship Id="rId5" Type="http://schemas.openxmlformats.org/officeDocument/2006/relationships/hyperlink" Target="https://data.seattle.gov/Community-and-Culture/Seattle-Parks-And-Recreation-Park-Addresses/v5tj-kqhc/data_preview" TargetMode="External"/><Relationship Id="rId4" Type="http://schemas.openxmlformats.org/officeDocument/2006/relationships/hyperlink" Target="https://www.seattle.gov/police/information-and-data/data/crime-dashboar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781675" y="-781675"/>
            <a:ext cx="10286999" cy="11850348"/>
          </a:xfrm>
          <a:custGeom>
            <a:avLst/>
            <a:gdLst/>
            <a:ahLst/>
            <a:cxnLst/>
            <a:rect l="l" t="t" r="r" b="b"/>
            <a:pathLst>
              <a:path w="15173127" h="15800464" extrusionOk="0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"/>
            </a:blip>
            <a:stretch>
              <a:fillRect r="-41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11850349" y="2183181"/>
            <a:ext cx="4989361" cy="10112233"/>
          </a:xfrm>
          <a:custGeom>
            <a:avLst/>
            <a:gdLst/>
            <a:ahLst/>
            <a:cxnLst/>
            <a:rect l="l" t="t" r="r" b="b"/>
            <a:pathLst>
              <a:path w="4989361" h="10112233" extrusionOk="0">
                <a:moveTo>
                  <a:pt x="0" y="0"/>
                </a:moveTo>
                <a:lnTo>
                  <a:pt x="4989361" y="0"/>
                </a:lnTo>
                <a:lnTo>
                  <a:pt x="4989361" y="10112233"/>
                </a:lnTo>
                <a:lnTo>
                  <a:pt x="0" y="10112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Google Shape;53;p10"/>
          <p:cNvSpPr txBox="1"/>
          <p:nvPr/>
        </p:nvSpPr>
        <p:spPr>
          <a:xfrm>
            <a:off x="678776" y="2758025"/>
            <a:ext cx="10550100" cy="550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38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Where Do </a:t>
            </a:r>
            <a:br>
              <a:rPr lang="en-US" sz="22338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r>
              <a:rPr lang="en-US" sz="22338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I Stay?</a:t>
            </a:r>
            <a:r>
              <a:rPr lang="en-US" sz="22338" b="1" dirty="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dirty="0"/>
          </a:p>
        </p:txBody>
      </p:sp>
      <p:sp>
        <p:nvSpPr>
          <p:cNvPr id="57" name="Google Shape;57;p10"/>
          <p:cNvSpPr txBox="1"/>
          <p:nvPr/>
        </p:nvSpPr>
        <p:spPr>
          <a:xfrm>
            <a:off x="885569" y="8622657"/>
            <a:ext cx="1013864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MSDS 2025 Hackathon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/>
          <p:nvPr/>
        </p:nvSpPr>
        <p:spPr>
          <a:xfrm>
            <a:off x="-159026" y="0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24" name="Google Shape;324;p21"/>
          <p:cNvSpPr/>
          <p:nvPr/>
        </p:nvSpPr>
        <p:spPr>
          <a:xfrm rot="-5400000">
            <a:off x="8726462" y="698852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31" t="-535" r="-14157" b="-3306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/>
          <p:cNvSpPr/>
          <p:nvPr/>
        </p:nvSpPr>
        <p:spPr>
          <a:xfrm rot="5400000">
            <a:off x="10267395" y="-893598"/>
            <a:ext cx="10291699" cy="12155196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/>
          <p:cNvSpPr txBox="1"/>
          <p:nvPr/>
        </p:nvSpPr>
        <p:spPr>
          <a:xfrm>
            <a:off x="4306296" y="2462787"/>
            <a:ext cx="10058700" cy="5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dirty="0">
                <a:solidFill>
                  <a:srgbClr val="F5F5F7"/>
                </a:solidFill>
                <a:latin typeface="Bebas Neue"/>
                <a:sym typeface="Bebas Neue"/>
              </a:rPr>
              <a:t>Now, Some MACHINE LEARNING</a:t>
            </a:r>
            <a:endParaRPr dirty="0"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665018" y="467374"/>
            <a:ext cx="1316250" cy="696216"/>
            <a:chOff x="0" y="-9525"/>
            <a:chExt cx="1755000" cy="928287"/>
          </a:xfrm>
        </p:grpSpPr>
        <p:sp>
          <p:nvSpPr>
            <p:cNvPr id="328" name="Google Shape;328;p21"/>
            <p:cNvSpPr txBox="1"/>
            <p:nvPr/>
          </p:nvSpPr>
          <p:spPr>
            <a:xfrm>
              <a:off x="0" y="-9525"/>
              <a:ext cx="1755000" cy="928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770" b="1" dirty="0">
                <a:solidFill>
                  <a:srgbClr val="F5F5F7"/>
                </a:solidFill>
              </a:endParaRPr>
            </a:p>
          </p:txBody>
        </p:sp>
        <p:sp>
          <p:nvSpPr>
            <p:cNvPr id="329" name="Google Shape;329;p21"/>
            <p:cNvSpPr txBox="1"/>
            <p:nvPr/>
          </p:nvSpPr>
          <p:spPr>
            <a:xfrm>
              <a:off x="1363583" y="136650"/>
              <a:ext cx="1263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 txBox="1"/>
          <p:nvPr/>
        </p:nvSpPr>
        <p:spPr>
          <a:xfrm>
            <a:off x="914400" y="657225"/>
            <a:ext cx="16411074" cy="302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Machine Learning Tasks and Outcomes </a:t>
            </a:r>
            <a:b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-US" sz="50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32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(Copy this slide if needed to show multiple pages of charts. Use one chart per page for better communication)</a:t>
            </a:r>
            <a:endParaRPr dirty="0"/>
          </a:p>
        </p:txBody>
      </p:sp>
      <p:sp>
        <p:nvSpPr>
          <p:cNvPr id="418" name="Google Shape;418;p25"/>
          <p:cNvSpPr txBox="1"/>
          <p:nvPr/>
        </p:nvSpPr>
        <p:spPr>
          <a:xfrm>
            <a:off x="5987453" y="4134394"/>
            <a:ext cx="1110701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Outcome text and graphs go here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Outcome text and graphs go here</a:t>
            </a:r>
            <a:endParaRPr lang="en-US" sz="1800" dirty="0">
              <a:solidFill>
                <a:srgbClr val="00FFA3"/>
              </a:solidFill>
              <a:latin typeface="Alkes Thin" panose="00000300000000000000" pitchFamily="2" charset="0"/>
              <a:ea typeface="Inter"/>
              <a:sym typeface="Inter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Outcome text and graphs go here</a:t>
            </a:r>
            <a:endParaRPr lang="en-US" dirty="0">
              <a:solidFill>
                <a:srgbClr val="00FFA3"/>
              </a:solidFill>
              <a:latin typeface="Alkes Thin" panose="00000300000000000000" pitchFamily="2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FFA3"/>
              </a:solidFill>
              <a:latin typeface="Alkes Thin" panose="00000300000000000000" pitchFamily="2" charset="0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2829964" y="4134394"/>
            <a:ext cx="2545773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0FFA3"/>
                </a:solidFill>
                <a:latin typeface="Inter"/>
                <a:ea typeface="Inter"/>
                <a:cs typeface="Inter"/>
                <a:sym typeface="Inter"/>
              </a:rPr>
              <a:t>Task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/>
          <p:nvPr/>
        </p:nvSpPr>
        <p:spPr>
          <a:xfrm>
            <a:off x="4897727" y="3868401"/>
            <a:ext cx="4478372" cy="3939766"/>
          </a:xfrm>
          <a:custGeom>
            <a:avLst/>
            <a:gdLst/>
            <a:ahLst/>
            <a:cxnLst/>
            <a:rect l="l" t="t" r="r" b="b"/>
            <a:pathLst>
              <a:path w="793992" h="698500" extrusionOk="0">
                <a:moveTo>
                  <a:pt x="778768" y="391580"/>
                </a:moveTo>
                <a:lnTo>
                  <a:pt x="624824" y="656170"/>
                </a:lnTo>
                <a:cubicBezTo>
                  <a:pt x="609576" y="682377"/>
                  <a:pt x="581543" y="698500"/>
                  <a:pt x="551223" y="698500"/>
                </a:cubicBezTo>
                <a:lnTo>
                  <a:pt x="242769" y="698500"/>
                </a:lnTo>
                <a:cubicBezTo>
                  <a:pt x="212449" y="698500"/>
                  <a:pt x="184416" y="682377"/>
                  <a:pt x="169168" y="656170"/>
                </a:cubicBezTo>
                <a:lnTo>
                  <a:pt x="15224" y="391580"/>
                </a:lnTo>
                <a:cubicBezTo>
                  <a:pt x="0" y="365413"/>
                  <a:pt x="0" y="333087"/>
                  <a:pt x="15224" y="306920"/>
                </a:cubicBezTo>
                <a:lnTo>
                  <a:pt x="169168" y="42330"/>
                </a:lnTo>
                <a:cubicBezTo>
                  <a:pt x="184416" y="16123"/>
                  <a:pt x="212449" y="0"/>
                  <a:pt x="242769" y="0"/>
                </a:cubicBezTo>
                <a:lnTo>
                  <a:pt x="551223" y="0"/>
                </a:lnTo>
                <a:cubicBezTo>
                  <a:pt x="581543" y="0"/>
                  <a:pt x="609576" y="16123"/>
                  <a:pt x="624824" y="42330"/>
                </a:cubicBezTo>
                <a:lnTo>
                  <a:pt x="778768" y="306920"/>
                </a:lnTo>
                <a:cubicBezTo>
                  <a:pt x="793992" y="333087"/>
                  <a:pt x="793992" y="365413"/>
                  <a:pt x="778768" y="391580"/>
                </a:cubicBezTo>
                <a:close/>
              </a:path>
            </a:pathLst>
          </a:custGeom>
          <a:solidFill>
            <a:srgbClr val="0D22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3"/>
          <p:cNvSpPr/>
          <p:nvPr/>
        </p:nvSpPr>
        <p:spPr>
          <a:xfrm>
            <a:off x="9062700" y="2478833"/>
            <a:ext cx="3149770" cy="2779137"/>
          </a:xfrm>
          <a:custGeom>
            <a:avLst/>
            <a:gdLst/>
            <a:ahLst/>
            <a:cxnLst/>
            <a:rect l="l" t="t" r="r" b="b"/>
            <a:pathLst>
              <a:path w="791654" h="698500" extrusionOk="0">
                <a:moveTo>
                  <a:pt x="774537" y="396842"/>
                </a:moveTo>
                <a:lnTo>
                  <a:pt x="626717" y="650908"/>
                </a:lnTo>
                <a:cubicBezTo>
                  <a:pt x="609574" y="680373"/>
                  <a:pt x="578055" y="698500"/>
                  <a:pt x="543965" y="698500"/>
                </a:cubicBezTo>
                <a:lnTo>
                  <a:pt x="247689" y="698500"/>
                </a:lnTo>
                <a:cubicBezTo>
                  <a:pt x="213599" y="698500"/>
                  <a:pt x="182080" y="680373"/>
                  <a:pt x="164937" y="650908"/>
                </a:cubicBezTo>
                <a:lnTo>
                  <a:pt x="17117" y="396842"/>
                </a:lnTo>
                <a:cubicBezTo>
                  <a:pt x="0" y="367423"/>
                  <a:pt x="0" y="331077"/>
                  <a:pt x="17117" y="301658"/>
                </a:cubicBezTo>
                <a:lnTo>
                  <a:pt x="164937" y="47592"/>
                </a:lnTo>
                <a:cubicBezTo>
                  <a:pt x="182080" y="18127"/>
                  <a:pt x="213599" y="0"/>
                  <a:pt x="247689" y="0"/>
                </a:cubicBezTo>
                <a:lnTo>
                  <a:pt x="543965" y="0"/>
                </a:lnTo>
                <a:cubicBezTo>
                  <a:pt x="578055" y="0"/>
                  <a:pt x="609574" y="18127"/>
                  <a:pt x="626717" y="47592"/>
                </a:cubicBezTo>
                <a:lnTo>
                  <a:pt x="774537" y="301658"/>
                </a:lnTo>
                <a:cubicBezTo>
                  <a:pt x="791654" y="331077"/>
                  <a:pt x="791654" y="367423"/>
                  <a:pt x="774537" y="396842"/>
                </a:cubicBezTo>
                <a:close/>
              </a:path>
            </a:pathLst>
          </a:custGeom>
          <a:solidFill>
            <a:srgbClr val="00FFA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9475401" y="2289346"/>
            <a:ext cx="2324369" cy="296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23"/>
          <p:cNvGrpSpPr/>
          <p:nvPr/>
        </p:nvGrpSpPr>
        <p:grpSpPr>
          <a:xfrm>
            <a:off x="9590421" y="5711926"/>
            <a:ext cx="2094326" cy="1979613"/>
            <a:chOff x="11719" y="-47625"/>
            <a:chExt cx="789361" cy="746125"/>
          </a:xfrm>
        </p:grpSpPr>
        <p:sp>
          <p:nvSpPr>
            <p:cNvPr id="368" name="Google Shape;368;p23"/>
            <p:cNvSpPr/>
            <p:nvPr/>
          </p:nvSpPr>
          <p:spPr>
            <a:xfrm>
              <a:off x="11719" y="0"/>
              <a:ext cx="789361" cy="698500"/>
            </a:xfrm>
            <a:custGeom>
              <a:avLst/>
              <a:gdLst/>
              <a:ahLst/>
              <a:cxnLst/>
              <a:rect l="l" t="t" r="r" b="b"/>
              <a:pathLst>
                <a:path w="789361" h="698500" extrusionOk="0">
                  <a:moveTo>
                    <a:pt x="770389" y="402001"/>
                  </a:moveTo>
                  <a:lnTo>
                    <a:pt x="628573" y="645749"/>
                  </a:lnTo>
                  <a:cubicBezTo>
                    <a:pt x="609571" y="678408"/>
                    <a:pt x="574636" y="698500"/>
                    <a:pt x="536851" y="698500"/>
                  </a:cubicBezTo>
                  <a:lnTo>
                    <a:pt x="252511" y="698500"/>
                  </a:lnTo>
                  <a:cubicBezTo>
                    <a:pt x="214726" y="698500"/>
                    <a:pt x="179791" y="678408"/>
                    <a:pt x="160789" y="645749"/>
                  </a:cubicBezTo>
                  <a:lnTo>
                    <a:pt x="18973" y="402001"/>
                  </a:lnTo>
                  <a:cubicBezTo>
                    <a:pt x="0" y="369393"/>
                    <a:pt x="0" y="329107"/>
                    <a:pt x="18973" y="296499"/>
                  </a:cubicBezTo>
                  <a:lnTo>
                    <a:pt x="160789" y="52751"/>
                  </a:lnTo>
                  <a:cubicBezTo>
                    <a:pt x="179791" y="20092"/>
                    <a:pt x="214726" y="0"/>
                    <a:pt x="252511" y="0"/>
                  </a:cubicBezTo>
                  <a:lnTo>
                    <a:pt x="536851" y="0"/>
                  </a:lnTo>
                  <a:cubicBezTo>
                    <a:pt x="574636" y="0"/>
                    <a:pt x="609571" y="20092"/>
                    <a:pt x="628573" y="52751"/>
                  </a:cubicBezTo>
                  <a:lnTo>
                    <a:pt x="770389" y="296499"/>
                  </a:lnTo>
                  <a:cubicBezTo>
                    <a:pt x="789362" y="329107"/>
                    <a:pt x="789362" y="369393"/>
                    <a:pt x="770389" y="402001"/>
                  </a:cubicBezTo>
                  <a:close/>
                </a:path>
              </a:pathLst>
            </a:custGeom>
            <a:solidFill>
              <a:srgbClr val="98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3"/>
          <p:cNvGrpSpPr/>
          <p:nvPr/>
        </p:nvGrpSpPr>
        <p:grpSpPr>
          <a:xfrm>
            <a:off x="11878457" y="4905956"/>
            <a:ext cx="1563803" cy="1489252"/>
            <a:chOff x="14662" y="-47625"/>
            <a:chExt cx="783476" cy="746125"/>
          </a:xfrm>
        </p:grpSpPr>
        <p:sp>
          <p:nvSpPr>
            <p:cNvPr id="371" name="Google Shape;371;p23"/>
            <p:cNvSpPr/>
            <p:nvPr/>
          </p:nvSpPr>
          <p:spPr>
            <a:xfrm>
              <a:off x="14662" y="0"/>
              <a:ext cx="783476" cy="698500"/>
            </a:xfrm>
            <a:custGeom>
              <a:avLst/>
              <a:gdLst/>
              <a:ahLst/>
              <a:cxnLst/>
              <a:rect l="l" t="t" r="r" b="b"/>
              <a:pathLst>
                <a:path w="783476" h="698500" extrusionOk="0">
                  <a:moveTo>
                    <a:pt x="759740" y="415246"/>
                  </a:moveTo>
                  <a:lnTo>
                    <a:pt x="633336" y="632504"/>
                  </a:lnTo>
                  <a:cubicBezTo>
                    <a:pt x="609563" y="673364"/>
                    <a:pt x="565857" y="698500"/>
                    <a:pt x="518585" y="698500"/>
                  </a:cubicBezTo>
                  <a:lnTo>
                    <a:pt x="264891" y="698500"/>
                  </a:lnTo>
                  <a:cubicBezTo>
                    <a:pt x="217619" y="698500"/>
                    <a:pt x="173913" y="673364"/>
                    <a:pt x="150140" y="632504"/>
                  </a:cubicBezTo>
                  <a:lnTo>
                    <a:pt x="23736" y="415246"/>
                  </a:lnTo>
                  <a:cubicBezTo>
                    <a:pt x="0" y="374450"/>
                    <a:pt x="0" y="324050"/>
                    <a:pt x="23736" y="283254"/>
                  </a:cubicBezTo>
                  <a:lnTo>
                    <a:pt x="150140" y="65996"/>
                  </a:lnTo>
                  <a:cubicBezTo>
                    <a:pt x="173913" y="25136"/>
                    <a:pt x="217619" y="0"/>
                    <a:pt x="264891" y="0"/>
                  </a:cubicBezTo>
                  <a:lnTo>
                    <a:pt x="518585" y="0"/>
                  </a:lnTo>
                  <a:cubicBezTo>
                    <a:pt x="565857" y="0"/>
                    <a:pt x="609563" y="25136"/>
                    <a:pt x="633336" y="65996"/>
                  </a:cubicBezTo>
                  <a:lnTo>
                    <a:pt x="759740" y="283254"/>
                  </a:lnTo>
                  <a:cubicBezTo>
                    <a:pt x="783476" y="324050"/>
                    <a:pt x="783476" y="374450"/>
                    <a:pt x="759740" y="415246"/>
                  </a:cubicBezTo>
                  <a:close/>
                </a:path>
              </a:pathLst>
            </a:custGeom>
            <a:solidFill>
              <a:srgbClr val="F5F5F7"/>
            </a:solidFill>
            <a:ln w="9525" cap="flat" cmpd="sng">
              <a:solidFill>
                <a:srgbClr val="98A1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23"/>
          <p:cNvGrpSpPr/>
          <p:nvPr/>
        </p:nvGrpSpPr>
        <p:grpSpPr>
          <a:xfrm>
            <a:off x="4591516" y="7418293"/>
            <a:ext cx="909621" cy="865226"/>
            <a:chOff x="14195" y="-47625"/>
            <a:chExt cx="784409" cy="746125"/>
          </a:xfrm>
        </p:grpSpPr>
        <p:sp>
          <p:nvSpPr>
            <p:cNvPr id="374" name="Google Shape;374;p23"/>
            <p:cNvSpPr/>
            <p:nvPr/>
          </p:nvSpPr>
          <p:spPr>
            <a:xfrm>
              <a:off x="14195" y="0"/>
              <a:ext cx="784409" cy="698500"/>
            </a:xfrm>
            <a:custGeom>
              <a:avLst/>
              <a:gdLst/>
              <a:ahLst/>
              <a:cxnLst/>
              <a:rect l="l" t="t" r="r" b="b"/>
              <a:pathLst>
                <a:path w="784409" h="698500" extrusionOk="0">
                  <a:moveTo>
                    <a:pt x="761429" y="413147"/>
                  </a:moveTo>
                  <a:lnTo>
                    <a:pt x="632581" y="634603"/>
                  </a:lnTo>
                  <a:cubicBezTo>
                    <a:pt x="609565" y="674163"/>
                    <a:pt x="567249" y="698500"/>
                    <a:pt x="521480" y="698500"/>
                  </a:cubicBezTo>
                  <a:lnTo>
                    <a:pt x="262930" y="698500"/>
                  </a:lnTo>
                  <a:cubicBezTo>
                    <a:pt x="217161" y="698500"/>
                    <a:pt x="174845" y="674163"/>
                    <a:pt x="151829" y="634603"/>
                  </a:cubicBezTo>
                  <a:lnTo>
                    <a:pt x="22981" y="413147"/>
                  </a:lnTo>
                  <a:cubicBezTo>
                    <a:pt x="0" y="373648"/>
                    <a:pt x="0" y="324852"/>
                    <a:pt x="22981" y="285353"/>
                  </a:cubicBezTo>
                  <a:lnTo>
                    <a:pt x="151829" y="63897"/>
                  </a:lnTo>
                  <a:cubicBezTo>
                    <a:pt x="174845" y="24337"/>
                    <a:pt x="217161" y="0"/>
                    <a:pt x="262930" y="0"/>
                  </a:cubicBezTo>
                  <a:lnTo>
                    <a:pt x="521480" y="0"/>
                  </a:lnTo>
                  <a:cubicBezTo>
                    <a:pt x="567249" y="0"/>
                    <a:pt x="609565" y="24337"/>
                    <a:pt x="632581" y="63897"/>
                  </a:cubicBezTo>
                  <a:lnTo>
                    <a:pt x="761429" y="285353"/>
                  </a:lnTo>
                  <a:cubicBezTo>
                    <a:pt x="784410" y="324852"/>
                    <a:pt x="784410" y="373648"/>
                    <a:pt x="761429" y="41314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98A1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23"/>
          <p:cNvSpPr txBox="1"/>
          <p:nvPr/>
        </p:nvSpPr>
        <p:spPr>
          <a:xfrm>
            <a:off x="5061913" y="657225"/>
            <a:ext cx="679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Color Palette</a:t>
            </a:r>
            <a:endParaRPr dirty="0"/>
          </a:p>
        </p:txBody>
      </p:sp>
      <p:sp>
        <p:nvSpPr>
          <p:cNvPr id="377" name="Google Shape;377;p23"/>
          <p:cNvSpPr txBox="1"/>
          <p:nvPr/>
        </p:nvSpPr>
        <p:spPr>
          <a:xfrm>
            <a:off x="1865972" y="2991020"/>
            <a:ext cx="1662857" cy="49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Dark blue</a:t>
            </a:r>
            <a:endParaRPr/>
          </a:p>
        </p:txBody>
      </p:sp>
      <p:sp>
        <p:nvSpPr>
          <p:cNvPr id="378" name="Google Shape;378;p23"/>
          <p:cNvSpPr txBox="1"/>
          <p:nvPr/>
        </p:nvSpPr>
        <p:spPr>
          <a:xfrm>
            <a:off x="11989947" y="7406845"/>
            <a:ext cx="1646188" cy="49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Blue grey</a:t>
            </a:r>
            <a:endParaRPr/>
          </a:p>
        </p:txBody>
      </p:sp>
      <p:sp>
        <p:nvSpPr>
          <p:cNvPr id="379" name="Google Shape;379;p23"/>
          <p:cNvSpPr txBox="1"/>
          <p:nvPr/>
        </p:nvSpPr>
        <p:spPr>
          <a:xfrm>
            <a:off x="12734206" y="2495720"/>
            <a:ext cx="1069032" cy="49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Green</a:t>
            </a:r>
            <a:endParaRPr/>
          </a:p>
        </p:txBody>
      </p:sp>
      <p:sp>
        <p:nvSpPr>
          <p:cNvPr id="380" name="Google Shape;380;p23"/>
          <p:cNvSpPr txBox="1"/>
          <p:nvPr/>
        </p:nvSpPr>
        <p:spPr>
          <a:xfrm>
            <a:off x="13793195" y="4690300"/>
            <a:ext cx="1527497" cy="49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Offwhite</a:t>
            </a:r>
            <a:endParaRPr/>
          </a:p>
        </p:txBody>
      </p:sp>
      <p:sp>
        <p:nvSpPr>
          <p:cNvPr id="381" name="Google Shape;381;p23"/>
          <p:cNvSpPr txBox="1"/>
          <p:nvPr/>
        </p:nvSpPr>
        <p:spPr>
          <a:xfrm>
            <a:off x="1865972" y="7382138"/>
            <a:ext cx="1037704" cy="49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White</a:t>
            </a:r>
            <a:endParaRPr dirty="0"/>
          </a:p>
        </p:txBody>
      </p:sp>
      <p:sp>
        <p:nvSpPr>
          <p:cNvPr id="382" name="Google Shape;382;p23"/>
          <p:cNvSpPr txBox="1"/>
          <p:nvPr/>
        </p:nvSpPr>
        <p:spPr>
          <a:xfrm>
            <a:off x="1865972" y="3612307"/>
            <a:ext cx="318035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#0d2243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rgb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(13, 34, 67)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hsl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(217, 68%, 16%)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cmyk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(81%, 49%, 0%, 74%)</a:t>
            </a:r>
            <a:endParaRPr dirty="0"/>
          </a:p>
        </p:txBody>
      </p:sp>
      <p:sp>
        <p:nvSpPr>
          <p:cNvPr id="383" name="Google Shape;383;p23"/>
          <p:cNvSpPr txBox="1"/>
          <p:nvPr/>
        </p:nvSpPr>
        <p:spPr>
          <a:xfrm>
            <a:off x="11989947" y="8028131"/>
            <a:ext cx="318035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#98a1af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rgb(152, 161, 175)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hsl(217, 13%, 64%)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cmyk(13%, 8%, 0%, 31%)</a:t>
            </a:r>
            <a:endParaRPr/>
          </a:p>
        </p:txBody>
      </p:sp>
      <p:sp>
        <p:nvSpPr>
          <p:cNvPr id="384" name="Google Shape;384;p23"/>
          <p:cNvSpPr txBox="1"/>
          <p:nvPr/>
        </p:nvSpPr>
        <p:spPr>
          <a:xfrm>
            <a:off x="12734206" y="3117007"/>
            <a:ext cx="4410794" cy="111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#00ffa3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rgb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(0, 255, 163)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hsl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(158, 100%, 50%)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cmyk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(100%, 0%, 36%, 0%)</a:t>
            </a:r>
            <a:endParaRPr dirty="0"/>
          </a:p>
        </p:txBody>
      </p:sp>
      <p:sp>
        <p:nvSpPr>
          <p:cNvPr id="385" name="Google Shape;385;p23"/>
          <p:cNvSpPr txBox="1"/>
          <p:nvPr/>
        </p:nvSpPr>
        <p:spPr>
          <a:xfrm>
            <a:off x="13793195" y="5311586"/>
            <a:ext cx="318035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#f5f5f7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rgb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(245, 245, 247)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hsl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(240, 11%, 96%)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cmyk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(1%, 1%, 0%, 3%)</a:t>
            </a:r>
            <a:endParaRPr dirty="0"/>
          </a:p>
        </p:txBody>
      </p:sp>
      <p:sp>
        <p:nvSpPr>
          <p:cNvPr id="386" name="Google Shape;386;p23"/>
          <p:cNvSpPr txBox="1"/>
          <p:nvPr/>
        </p:nvSpPr>
        <p:spPr>
          <a:xfrm>
            <a:off x="1865972" y="8003425"/>
            <a:ext cx="318035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#ffffff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rgb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(255, 255, 255)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hsl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(0, 0%, 100%)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cmyk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(0%, 0%, 0%, 0%)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66">
          <a:extLst>
            <a:ext uri="{FF2B5EF4-FFF2-40B4-BE49-F238E27FC236}">
              <a16:creationId xmlns:a16="http://schemas.microsoft.com/office/drawing/2014/main" id="{631C1850-4508-C8CD-90F2-1FEF9F2CC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>
            <a:extLst>
              <a:ext uri="{FF2B5EF4-FFF2-40B4-BE49-F238E27FC236}">
                <a16:creationId xmlns:a16="http://schemas.microsoft.com/office/drawing/2014/main" id="{66B73570-9A69-D87B-95AA-3694B4A23B76}"/>
              </a:ext>
            </a:extLst>
          </p:cNvPr>
          <p:cNvSpPr txBox="1"/>
          <p:nvPr/>
        </p:nvSpPr>
        <p:spPr>
          <a:xfrm>
            <a:off x="1042768" y="1012521"/>
            <a:ext cx="1576567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5F5F7"/>
                </a:solidFill>
                <a:latin typeface="Bebas Neue" panose="020B0606020202050201" pitchFamily="34" charset="0"/>
                <a:ea typeface="Inter"/>
                <a:sym typeface="Inter"/>
              </a:rPr>
              <a:t>Sources of Data</a:t>
            </a:r>
            <a:endParaRPr sz="2000" dirty="0">
              <a:latin typeface="Bebas Neue" panose="020B0606020202050201" pitchFamily="34" charset="0"/>
            </a:endParaRPr>
          </a:p>
        </p:txBody>
      </p:sp>
      <p:sp>
        <p:nvSpPr>
          <p:cNvPr id="480" name="Google Shape;480;p28">
            <a:extLst>
              <a:ext uri="{FF2B5EF4-FFF2-40B4-BE49-F238E27FC236}">
                <a16:creationId xmlns:a16="http://schemas.microsoft.com/office/drawing/2014/main" id="{9BBEC32C-699C-9F94-2640-860921D36886}"/>
              </a:ext>
            </a:extLst>
          </p:cNvPr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18;p25">
            <a:extLst>
              <a:ext uri="{FF2B5EF4-FFF2-40B4-BE49-F238E27FC236}">
                <a16:creationId xmlns:a16="http://schemas.microsoft.com/office/drawing/2014/main" id="{F332D943-793A-1855-3A39-63A6A4191277}"/>
              </a:ext>
            </a:extLst>
          </p:cNvPr>
          <p:cNvSpPr txBox="1"/>
          <p:nvPr/>
        </p:nvSpPr>
        <p:spPr>
          <a:xfrm>
            <a:off x="1042767" y="3106535"/>
            <a:ext cx="15765675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FFFF00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HomeHarvest GitHub Page </a:t>
            </a: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(for fetching properties from Realtor.com in CSV format)</a:t>
            </a:r>
            <a:endParaRPr lang="en-US" sz="2800" dirty="0">
              <a:solidFill>
                <a:srgbClr val="FFFF00"/>
              </a:solidFill>
              <a:latin typeface="Alkes Thin" panose="00000300000000000000" pitchFamily="2" charset="0"/>
              <a:ea typeface="Inter"/>
              <a:cs typeface="Inter"/>
              <a:sym typeface="Inter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FFFF00"/>
              </a:solidFill>
              <a:latin typeface="Alkes Thin" panose="00000300000000000000" pitchFamily="2" charset="0"/>
              <a:ea typeface="Inter"/>
              <a:cs typeface="Inter"/>
              <a:sym typeface="Inter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00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Seattle Police Department Data (public) </a:t>
            </a: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(for Crime Information)</a:t>
            </a:r>
            <a:b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</a:br>
            <a:endParaRPr lang="en-US" sz="2800" dirty="0">
              <a:solidFill>
                <a:srgbClr val="00FFA3"/>
              </a:solidFill>
              <a:latin typeface="Alkes Thin" panose="00000300000000000000" pitchFamily="2" charset="0"/>
              <a:ea typeface="Inter"/>
              <a:cs typeface="Inter"/>
              <a:sym typeface="Inter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FFFF00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Seattle Parks and Recreation Park Addresses (public) </a:t>
            </a: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(for creating custom functions to find the closest parks)</a:t>
            </a:r>
            <a:b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</a:br>
            <a:endParaRPr lang="en-US" sz="2800" dirty="0">
              <a:solidFill>
                <a:srgbClr val="00FFA3"/>
              </a:solidFill>
              <a:latin typeface="Alkes Thin" panose="00000300000000000000" pitchFamily="2" charset="0"/>
              <a:ea typeface="Inter"/>
              <a:cs typeface="Inter"/>
              <a:sym typeface="Inter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800" u="sng" dirty="0">
                <a:solidFill>
                  <a:srgbClr val="FFFF00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Paid Parking Transaction Data (public) </a:t>
            </a: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(for creating custom functions to find the nearest parking spots as well as the parking rates)</a:t>
            </a:r>
            <a:b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</a:br>
            <a:endParaRPr lang="en-US" sz="2800" dirty="0">
              <a:solidFill>
                <a:srgbClr val="00FFA3"/>
              </a:solidFill>
              <a:latin typeface="Alkes Thin" panose="00000300000000000000" pitchFamily="2" charset="0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1953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66">
          <a:extLst>
            <a:ext uri="{FF2B5EF4-FFF2-40B4-BE49-F238E27FC236}">
              <a16:creationId xmlns:a16="http://schemas.microsoft.com/office/drawing/2014/main" id="{9C68ED9B-8EED-DE7F-EEB4-9827A2EE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>
            <a:extLst>
              <a:ext uri="{FF2B5EF4-FFF2-40B4-BE49-F238E27FC236}">
                <a16:creationId xmlns:a16="http://schemas.microsoft.com/office/drawing/2014/main" id="{32F4A144-1E1C-4C3E-7C20-8FC0DE24A9E6}"/>
              </a:ext>
            </a:extLst>
          </p:cNvPr>
          <p:cNvSpPr txBox="1"/>
          <p:nvPr/>
        </p:nvSpPr>
        <p:spPr>
          <a:xfrm>
            <a:off x="1042768" y="1012521"/>
            <a:ext cx="1576567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5F5F7"/>
                </a:solidFill>
                <a:latin typeface="Bebas Neue" panose="020B0606020202050201" pitchFamily="34" charset="0"/>
                <a:ea typeface="Inter"/>
                <a:sym typeface="Inter"/>
              </a:rPr>
              <a:t>Preparation of the Data</a:t>
            </a:r>
            <a:endParaRPr sz="2000" dirty="0">
              <a:latin typeface="Bebas Neue" panose="020B0606020202050201" pitchFamily="34" charset="0"/>
            </a:endParaRPr>
          </a:p>
        </p:txBody>
      </p:sp>
      <p:sp>
        <p:nvSpPr>
          <p:cNvPr id="480" name="Google Shape;480;p28">
            <a:extLst>
              <a:ext uri="{FF2B5EF4-FFF2-40B4-BE49-F238E27FC236}">
                <a16:creationId xmlns:a16="http://schemas.microsoft.com/office/drawing/2014/main" id="{C8002608-AE88-2A08-4CE0-CC52FD81BB24}"/>
              </a:ext>
            </a:extLst>
          </p:cNvPr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18;p25">
            <a:extLst>
              <a:ext uri="{FF2B5EF4-FFF2-40B4-BE49-F238E27FC236}">
                <a16:creationId xmlns:a16="http://schemas.microsoft.com/office/drawing/2014/main" id="{C33165BF-4612-F86E-75B5-5CFEBD14C00A}"/>
              </a:ext>
            </a:extLst>
          </p:cNvPr>
          <p:cNvSpPr txBox="1"/>
          <p:nvPr/>
        </p:nvSpPr>
        <p:spPr>
          <a:xfrm>
            <a:off x="1042767" y="3106535"/>
            <a:ext cx="15765675" cy="58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4" indent="-457200">
              <a:lnSpc>
                <a:spcPct val="150000"/>
              </a:lnSpc>
              <a:buClr>
                <a:srgbClr val="00FFA3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Generated zip codes from neighborhood data. Created 83 zip-codes from 58 instances of neighborhood data.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Clustered locations by their proximity to light-rail (created 24 clusters from over 1800 locations)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Merged three columns in the data-source to create one value of price / rent. These columns were normal, </a:t>
            </a:r>
            <a:r>
              <a:rPr lang="en-US" sz="2800" dirty="0" err="1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min_price</a:t>
            </a: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, </a:t>
            </a:r>
            <a:r>
              <a:rPr lang="en-US" sz="2800" dirty="0" err="1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max_price</a:t>
            </a:r>
            <a:endParaRPr lang="en-US" sz="2800" dirty="0">
              <a:solidFill>
                <a:srgbClr val="00FFA3"/>
              </a:solidFill>
              <a:latin typeface="Alkes Thin" panose="00000300000000000000" pitchFamily="2" charset="0"/>
              <a:ea typeface="Inter"/>
              <a:cs typeface="Inter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Identified methods to calculate per-capita census crimes.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Created methods to calculate the closest park, metro, parking spot for every location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Joined the public and private tables mentioned in previous slide and cleaned the outcome table by removing redundant columns and nulls. </a:t>
            </a:r>
          </a:p>
        </p:txBody>
      </p:sp>
    </p:spTree>
    <p:extLst>
      <p:ext uri="{BB962C8B-B14F-4D97-AF65-F5344CB8AC3E}">
        <p14:creationId xmlns:p14="http://schemas.microsoft.com/office/powerpoint/2010/main" val="235010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>
            <a:off x="0" y="-91440"/>
            <a:ext cx="10607040" cy="10424160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l="-7900" t="-904" r="9967" b="12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5"/>
          <p:cNvSpPr/>
          <p:nvPr/>
        </p:nvSpPr>
        <p:spPr>
          <a:xfrm rot="-5400000">
            <a:off x="7667313" y="-150807"/>
            <a:ext cx="10424160" cy="10817214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1845" r="-228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 rot="5400000">
            <a:off x="5242560" y="-2804159"/>
            <a:ext cx="10241280" cy="15849600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224" t="-31147" r="-1117" b="3065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5" name="Google Shape;185;p15"/>
          <p:cNvSpPr txBox="1"/>
          <p:nvPr/>
        </p:nvSpPr>
        <p:spPr>
          <a:xfrm>
            <a:off x="360726" y="3176166"/>
            <a:ext cx="7901645" cy="393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u="none" strike="noStrike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SOFTWARE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dirty="0">
                <a:solidFill>
                  <a:srgbClr val="F5F5F7"/>
                </a:solidFill>
                <a:latin typeface="Bebas Neue"/>
                <a:sym typeface="Bebas Neue"/>
              </a:rPr>
              <a:t>STACK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D32557AD-65BF-8C93-91B7-7DDA2FAE8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0212F6F0-1443-5F66-C52B-1350586C9693}"/>
              </a:ext>
            </a:extLst>
          </p:cNvPr>
          <p:cNvSpPr txBox="1"/>
          <p:nvPr/>
        </p:nvSpPr>
        <p:spPr>
          <a:xfrm>
            <a:off x="2967359" y="1193254"/>
            <a:ext cx="5063983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u="none" strike="noStrike" dirty="0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Streamlit</a:t>
            </a:r>
            <a:endParaRPr dirty="0"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1ACF32ED-408D-7B65-F026-6F417A8E2B94}"/>
              </a:ext>
            </a:extLst>
          </p:cNvPr>
          <p:cNvSpPr txBox="1"/>
          <p:nvPr/>
        </p:nvSpPr>
        <p:spPr>
          <a:xfrm>
            <a:off x="1860775" y="3204507"/>
            <a:ext cx="9583365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Allows us to create interactive dashboards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Integrates with other data visualization libraries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Allows deployment of, and interaction with machine learning models directly from the app.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Allows user interaction through widgets like sliders, buttons, dropdowns etc.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Works with geospatial tools like folium.</a:t>
            </a:r>
            <a:endParaRPr lang="en-US" sz="1800" dirty="0">
              <a:solidFill>
                <a:srgbClr val="00FFA3"/>
              </a:solidFill>
              <a:latin typeface="Alkes Thin" panose="00000300000000000000" pitchFamily="2" charset="0"/>
              <a:ea typeface="Inter"/>
              <a:cs typeface="Inter"/>
              <a:sym typeface="Inter"/>
            </a:endParaRPr>
          </a:p>
        </p:txBody>
      </p:sp>
      <p:pic>
        <p:nvPicPr>
          <p:cNvPr id="3" name="Picture 2" descr="A red triangle shaped object&#10;&#10;Description automatically generated">
            <a:extLst>
              <a:ext uri="{FF2B5EF4-FFF2-40B4-BE49-F238E27FC236}">
                <a16:creationId xmlns:a16="http://schemas.microsoft.com/office/drawing/2014/main" id="{39095BE8-A2BE-A436-3E7E-802FAEA6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75" y="1424207"/>
            <a:ext cx="1386864" cy="7568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1AF722-A7CB-B7B9-5F76-2D8D4D9B06A9}"/>
              </a:ext>
            </a:extLst>
          </p:cNvPr>
          <p:cNvSpPr/>
          <p:nvPr/>
        </p:nvSpPr>
        <p:spPr>
          <a:xfrm>
            <a:off x="10915987" y="2412049"/>
            <a:ext cx="6524989" cy="46704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385EB-3277-33C1-2C1B-FF7799068F25}"/>
              </a:ext>
            </a:extLst>
          </p:cNvPr>
          <p:cNvSpPr txBox="1"/>
          <p:nvPr/>
        </p:nvSpPr>
        <p:spPr>
          <a:xfrm>
            <a:off x="11035832" y="4593381"/>
            <a:ext cx="628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kes" panose="00000500000000000000" pitchFamily="2" charset="0"/>
              </a:rPr>
              <a:t>Put a </a:t>
            </a:r>
            <a:r>
              <a:rPr lang="en-US" dirty="0" err="1">
                <a:solidFill>
                  <a:schemeClr val="bg1"/>
                </a:solidFill>
                <a:latin typeface="Alkes" panose="00000500000000000000" pitchFamily="2" charset="0"/>
              </a:rPr>
              <a:t>screenrecording</a:t>
            </a:r>
            <a:r>
              <a:rPr lang="en-US" dirty="0">
                <a:solidFill>
                  <a:schemeClr val="bg1"/>
                </a:solidFill>
                <a:latin typeface="Alkes" panose="00000500000000000000" pitchFamily="2" charset="0"/>
              </a:rPr>
              <a:t> of using the app and choosing various filters here</a:t>
            </a:r>
          </a:p>
        </p:txBody>
      </p:sp>
    </p:spTree>
    <p:extLst>
      <p:ext uri="{BB962C8B-B14F-4D97-AF65-F5344CB8AC3E}">
        <p14:creationId xmlns:p14="http://schemas.microsoft.com/office/powerpoint/2010/main" val="167953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BBA65544-58E1-703C-C7E4-69B953793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483CD829-B719-C27F-AA84-2828D7334A09}"/>
              </a:ext>
            </a:extLst>
          </p:cNvPr>
          <p:cNvSpPr txBox="1"/>
          <p:nvPr/>
        </p:nvSpPr>
        <p:spPr>
          <a:xfrm>
            <a:off x="772694" y="1183631"/>
            <a:ext cx="6890994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Folium</a:t>
            </a:r>
            <a:endParaRPr dirty="0"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C5359B14-30DB-197C-E32D-9A1C79854D6F}"/>
              </a:ext>
            </a:extLst>
          </p:cNvPr>
          <p:cNvSpPr txBox="1"/>
          <p:nvPr/>
        </p:nvSpPr>
        <p:spPr>
          <a:xfrm>
            <a:off x="1860775" y="3204507"/>
            <a:ext cx="822650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Allows us to create interactive maps with zoom, pan, and customizable map layers.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Display data points (coordinates, addresses) on a map with markers and clusters.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Allows customizability of markers with colors, icons, and popups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Allows us to use </a:t>
            </a:r>
            <a:r>
              <a:rPr lang="en-US" sz="2400" dirty="0" err="1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GeoJSON</a:t>
            </a: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 to represent geographic boundaries such as city limits, administrative divisions.</a:t>
            </a:r>
            <a:endParaRPr lang="en-US" sz="1800" dirty="0">
              <a:solidFill>
                <a:srgbClr val="00FFA3"/>
              </a:solidFill>
              <a:latin typeface="Alkes Thin" panose="00000300000000000000" pitchFamily="2" charset="0"/>
              <a:ea typeface="Inter"/>
              <a:cs typeface="Inter"/>
              <a:sym typeface="Inter"/>
            </a:endParaRPr>
          </a:p>
        </p:txBody>
      </p:sp>
      <p:pic>
        <p:nvPicPr>
          <p:cNvPr id="4" name="Picture 3" descr="A green rectangular object with squares&#10;&#10;Description automatically generated">
            <a:extLst>
              <a:ext uri="{FF2B5EF4-FFF2-40B4-BE49-F238E27FC236}">
                <a16:creationId xmlns:a16="http://schemas.microsoft.com/office/drawing/2014/main" id="{B4F65FEC-4840-21F6-2118-38DF15B8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75" y="1297531"/>
            <a:ext cx="550552" cy="990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B9F458-59BB-27A1-318A-9ECC76EDCAA5}"/>
              </a:ext>
            </a:extLst>
          </p:cNvPr>
          <p:cNvSpPr/>
          <p:nvPr/>
        </p:nvSpPr>
        <p:spPr>
          <a:xfrm>
            <a:off x="10867860" y="2402426"/>
            <a:ext cx="6524989" cy="46704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EE506-19B8-038D-EDFD-9CF20628AB4E}"/>
              </a:ext>
            </a:extLst>
          </p:cNvPr>
          <p:cNvSpPr txBox="1"/>
          <p:nvPr/>
        </p:nvSpPr>
        <p:spPr>
          <a:xfrm>
            <a:off x="10867861" y="4583758"/>
            <a:ext cx="652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kes" panose="00000500000000000000" pitchFamily="2" charset="0"/>
              </a:rPr>
              <a:t>Put a screen-recording of clicking on the map and choosing various filters here</a:t>
            </a:r>
          </a:p>
        </p:txBody>
      </p:sp>
    </p:spTree>
    <p:extLst>
      <p:ext uri="{BB962C8B-B14F-4D97-AF65-F5344CB8AC3E}">
        <p14:creationId xmlns:p14="http://schemas.microsoft.com/office/powerpoint/2010/main" val="331540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13">
          <a:extLst>
            <a:ext uri="{FF2B5EF4-FFF2-40B4-BE49-F238E27FC236}">
              <a16:creationId xmlns:a16="http://schemas.microsoft.com/office/drawing/2014/main" id="{0C29A907-BE77-5881-8A39-08E56A0C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>
            <a:extLst>
              <a:ext uri="{FF2B5EF4-FFF2-40B4-BE49-F238E27FC236}">
                <a16:creationId xmlns:a16="http://schemas.microsoft.com/office/drawing/2014/main" id="{D0F55621-B1F9-EFFD-BE76-86C11AD1ADF3}"/>
              </a:ext>
            </a:extLst>
          </p:cNvPr>
          <p:cNvSpPr txBox="1"/>
          <p:nvPr/>
        </p:nvSpPr>
        <p:spPr>
          <a:xfrm>
            <a:off x="2528528" y="1183631"/>
            <a:ext cx="6890994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u="none" strike="noStrik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Scikit-Learn</a:t>
            </a:r>
            <a:endParaRPr dirty="0"/>
          </a:p>
        </p:txBody>
      </p:sp>
      <p:sp>
        <p:nvSpPr>
          <p:cNvPr id="418" name="Google Shape;418;p25">
            <a:extLst>
              <a:ext uri="{FF2B5EF4-FFF2-40B4-BE49-F238E27FC236}">
                <a16:creationId xmlns:a16="http://schemas.microsoft.com/office/drawing/2014/main" id="{514B1B3D-150E-6B79-5F8C-315954D33A45}"/>
              </a:ext>
            </a:extLst>
          </p:cNvPr>
          <p:cNvSpPr txBox="1"/>
          <p:nvPr/>
        </p:nvSpPr>
        <p:spPr>
          <a:xfrm>
            <a:off x="1860775" y="3204507"/>
            <a:ext cx="8226501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Enabled us to clean, transform, and prepare the data for machine learning through inbuilt functions of scaling, handling missing data, feature selection, and more.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Helped us perform supervised machine learning and create a cost-model.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Its feature engineering methods helped us perform feature scaling, normalization, and overall improve model performance.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Industry-standard and integrates well with pandas, NumPy, Matplotlib, </a:t>
            </a:r>
            <a:r>
              <a:rPr lang="en-US" sz="2400" dirty="0" err="1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Jupyter</a:t>
            </a:r>
            <a:r>
              <a:rPr lang="en-US" sz="2400" dirty="0">
                <a:solidFill>
                  <a:srgbClr val="00FFA3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 Notebooks etc.</a:t>
            </a:r>
            <a:endParaRPr lang="en-US" sz="1800" dirty="0">
              <a:solidFill>
                <a:srgbClr val="00FFA3"/>
              </a:solidFill>
              <a:latin typeface="Alkes Thin" panose="00000300000000000000" pitchFamily="2" charset="0"/>
              <a:ea typeface="Inter"/>
              <a:cs typeface="Inter"/>
              <a:sym typeface="Inte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FB6405-BF67-B532-18E8-FF79C73B4C94}"/>
              </a:ext>
            </a:extLst>
          </p:cNvPr>
          <p:cNvSpPr/>
          <p:nvPr/>
        </p:nvSpPr>
        <p:spPr>
          <a:xfrm>
            <a:off x="10867860" y="2402426"/>
            <a:ext cx="6524989" cy="46704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FD8B0-BCAD-1456-AECD-A4A81B36232F}"/>
              </a:ext>
            </a:extLst>
          </p:cNvPr>
          <p:cNvSpPr txBox="1"/>
          <p:nvPr/>
        </p:nvSpPr>
        <p:spPr>
          <a:xfrm>
            <a:off x="10867861" y="4583758"/>
            <a:ext cx="652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kes" panose="00000500000000000000" pitchFamily="2" charset="0"/>
              </a:rPr>
              <a:t>Put a screen-recording of the model working / some screenshot of the model’s output here</a:t>
            </a:r>
          </a:p>
        </p:txBody>
      </p:sp>
      <p:pic>
        <p:nvPicPr>
          <p:cNvPr id="6" name="Picture 5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4994594A-2ED6-4571-1F05-5B1B9B9C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580" y="1051889"/>
            <a:ext cx="1818756" cy="12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3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8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/>
          <p:nvPr/>
        </p:nvSpPr>
        <p:spPr>
          <a:xfrm>
            <a:off x="39330" y="0"/>
            <a:ext cx="18274070" cy="10332720"/>
          </a:xfrm>
          <a:custGeom>
            <a:avLst/>
            <a:gdLst/>
            <a:ahLst/>
            <a:cxnLst/>
            <a:rect l="l" t="t" r="r" b="b"/>
            <a:pathLst>
              <a:path w="18274070" h="18274070" extrusionOk="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t="-1" b="-7685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" name="Google Shape;256;p18"/>
          <p:cNvSpPr/>
          <p:nvPr/>
        </p:nvSpPr>
        <p:spPr>
          <a:xfrm>
            <a:off x="-57600" y="-8094300"/>
            <a:ext cx="28590075" cy="18427037"/>
          </a:xfrm>
          <a:custGeom>
            <a:avLst/>
            <a:gdLst/>
            <a:ahLst/>
            <a:cxnLst/>
            <a:rect l="l" t="t" r="r" b="b"/>
            <a:pathLst>
              <a:path w="32674371" h="18427037" extrusionOk="0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51180" y="64251"/>
            <a:ext cx="18197490" cy="6595537"/>
          </a:xfrm>
          <a:custGeom>
            <a:avLst/>
            <a:gdLst/>
            <a:ahLst/>
            <a:cxnLst/>
            <a:rect l="l" t="t" r="r" b="b"/>
            <a:pathLst>
              <a:path w="18712072" h="10552859" extrusionOk="0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9" name="Google Shape;259;p18"/>
          <p:cNvSpPr txBox="1"/>
          <p:nvPr/>
        </p:nvSpPr>
        <p:spPr>
          <a:xfrm>
            <a:off x="4702250" y="2996575"/>
            <a:ext cx="88695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WORKING</a:t>
            </a:r>
            <a:br>
              <a:rPr lang="en-US" sz="1800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r>
              <a:rPr lang="en-US" sz="1800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dirty="0"/>
          </a:p>
        </p:txBody>
      </p:sp>
      <p:sp>
        <p:nvSpPr>
          <p:cNvPr id="260" name="Google Shape;260;p1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8"/>
          <p:cNvGrpSpPr/>
          <p:nvPr/>
        </p:nvGrpSpPr>
        <p:grpSpPr>
          <a:xfrm>
            <a:off x="665018" y="467374"/>
            <a:ext cx="1316250" cy="696216"/>
            <a:chOff x="0" y="-9525"/>
            <a:chExt cx="1755000" cy="928287"/>
          </a:xfrm>
        </p:grpSpPr>
        <p:sp>
          <p:nvSpPr>
            <p:cNvPr id="262" name="Google Shape;262;p18"/>
            <p:cNvSpPr txBox="1"/>
            <p:nvPr/>
          </p:nvSpPr>
          <p:spPr>
            <a:xfrm>
              <a:off x="0" y="-9525"/>
              <a:ext cx="1755000" cy="928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770" b="1" dirty="0">
                <a:solidFill>
                  <a:srgbClr val="F5F5F7"/>
                </a:solidFill>
              </a:endParaRPr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1363583" y="136650"/>
              <a:ext cx="1263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/>
          <p:nvPr/>
        </p:nvSpPr>
        <p:spPr>
          <a:xfrm>
            <a:off x="1042768" y="1012521"/>
            <a:ext cx="798693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5F5F7"/>
                </a:solidFill>
                <a:latin typeface="Inter"/>
                <a:ea typeface="Inter"/>
                <a:sym typeface="Inter"/>
              </a:rPr>
              <a:t>Several Factors</a:t>
            </a:r>
            <a:br>
              <a:rPr lang="en-US" sz="5000" b="1" dirty="0">
                <a:solidFill>
                  <a:srgbClr val="F5F5F7"/>
                </a:solidFill>
                <a:latin typeface="Inter"/>
                <a:ea typeface="Inter"/>
                <a:sym typeface="Inter"/>
              </a:rPr>
            </a:br>
            <a:r>
              <a:rPr lang="en-US" sz="5000" b="1" dirty="0">
                <a:solidFill>
                  <a:srgbClr val="F5F5F7"/>
                </a:solidFill>
                <a:latin typeface="Inter"/>
                <a:ea typeface="Inter"/>
                <a:sym typeface="Inter"/>
              </a:rPr>
              <a:t>could impact your choice</a:t>
            </a:r>
            <a:endParaRPr dirty="0"/>
          </a:p>
        </p:txBody>
      </p:sp>
      <p:sp>
        <p:nvSpPr>
          <p:cNvPr id="473" name="Google Shape;473;p28"/>
          <p:cNvSpPr txBox="1"/>
          <p:nvPr/>
        </p:nvSpPr>
        <p:spPr>
          <a:xfrm>
            <a:off x="2535509" y="5806125"/>
            <a:ext cx="489295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/>
          </a:p>
        </p:txBody>
      </p:sp>
      <p:sp>
        <p:nvSpPr>
          <p:cNvPr id="475" name="Google Shape;475;p28"/>
          <p:cNvSpPr txBox="1"/>
          <p:nvPr/>
        </p:nvSpPr>
        <p:spPr>
          <a:xfrm>
            <a:off x="3052893" y="8639820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5F5F7"/>
                </a:solidFill>
                <a:latin typeface="Alkes Thin" panose="00000300000000000000" pitchFamily="2" charset="0"/>
                <a:ea typeface="Inter"/>
                <a:sym typeface="Inter"/>
              </a:rPr>
              <a:t>Nature of Housing</a:t>
            </a:r>
            <a:endParaRPr sz="1600" dirty="0">
              <a:latin typeface="Alkes Thin" panose="00000300000000000000" pitchFamily="2" charset="0"/>
            </a:endParaRPr>
          </a:p>
        </p:txBody>
      </p:sp>
      <p:sp>
        <p:nvSpPr>
          <p:cNvPr id="476" name="Google Shape;476;p28"/>
          <p:cNvSpPr txBox="1"/>
          <p:nvPr/>
        </p:nvSpPr>
        <p:spPr>
          <a:xfrm>
            <a:off x="3052893" y="7711674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dirty="0">
                <a:solidFill>
                  <a:srgbClr val="F5F5F7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Recreation</a:t>
            </a:r>
            <a:endParaRPr sz="1600" dirty="0">
              <a:latin typeface="Alkes Thin" panose="00000300000000000000" pitchFamily="2" charset="0"/>
            </a:endParaRPr>
          </a:p>
        </p:txBody>
      </p:sp>
      <p:sp>
        <p:nvSpPr>
          <p:cNvPr id="477" name="Google Shape;477;p28"/>
          <p:cNvSpPr txBox="1"/>
          <p:nvPr/>
        </p:nvSpPr>
        <p:spPr>
          <a:xfrm>
            <a:off x="3052893" y="4683929"/>
            <a:ext cx="54382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dirty="0">
                <a:solidFill>
                  <a:srgbClr val="F5F5F7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Amenities</a:t>
            </a:r>
            <a:endParaRPr dirty="0">
              <a:latin typeface="Alkes Thin" panose="00000300000000000000" pitchFamily="2" charset="0"/>
            </a:endParaRPr>
          </a:p>
        </p:txBody>
      </p:sp>
      <p:sp>
        <p:nvSpPr>
          <p:cNvPr id="478" name="Google Shape;478;p28"/>
          <p:cNvSpPr/>
          <p:nvPr/>
        </p:nvSpPr>
        <p:spPr>
          <a:xfrm>
            <a:off x="10380242" y="2378690"/>
            <a:ext cx="6591703" cy="6626518"/>
          </a:xfrm>
          <a:custGeom>
            <a:avLst/>
            <a:gdLst/>
            <a:ahLst/>
            <a:cxnLst/>
            <a:rect l="l" t="t" r="r" b="b"/>
            <a:pathLst>
              <a:path w="8126863" h="8126863" extrusionOk="0">
                <a:moveTo>
                  <a:pt x="0" y="0"/>
                </a:moveTo>
                <a:lnTo>
                  <a:pt x="8126864" y="0"/>
                </a:lnTo>
                <a:lnTo>
                  <a:pt x="8126864" y="8126864"/>
                </a:lnTo>
                <a:lnTo>
                  <a:pt x="0" y="8126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0" name="Google Shape;480;p2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8779F5-A21A-591F-4593-539711D9D2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3080" y="3494608"/>
            <a:ext cx="709386" cy="709386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75817C-329D-8DA0-2766-BB209990B3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7705" y="4617833"/>
            <a:ext cx="714761" cy="714761"/>
          </a:xfrm>
          <a:prstGeom prst="rect">
            <a:avLst/>
          </a:prstGeom>
        </p:spPr>
      </p:pic>
      <p:sp>
        <p:nvSpPr>
          <p:cNvPr id="6" name="Google Shape;477;p28">
            <a:extLst>
              <a:ext uri="{FF2B5EF4-FFF2-40B4-BE49-F238E27FC236}">
                <a16:creationId xmlns:a16="http://schemas.microsoft.com/office/drawing/2014/main" id="{2B56009E-1046-CC26-0A29-DAF114D2ED81}"/>
              </a:ext>
            </a:extLst>
          </p:cNvPr>
          <p:cNvSpPr txBox="1"/>
          <p:nvPr/>
        </p:nvSpPr>
        <p:spPr>
          <a:xfrm>
            <a:off x="3052893" y="3686929"/>
            <a:ext cx="54382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dirty="0">
                <a:solidFill>
                  <a:srgbClr val="F5F5F7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Distance</a:t>
            </a:r>
            <a:endParaRPr dirty="0">
              <a:latin typeface="Alkes Thin" panose="00000300000000000000" pitchFamily="2" charset="0"/>
            </a:endParaRPr>
          </a:p>
        </p:txBody>
      </p:sp>
      <p:sp>
        <p:nvSpPr>
          <p:cNvPr id="10" name="Google Shape;477;p28">
            <a:extLst>
              <a:ext uri="{FF2B5EF4-FFF2-40B4-BE49-F238E27FC236}">
                <a16:creationId xmlns:a16="http://schemas.microsoft.com/office/drawing/2014/main" id="{56935ECD-16CF-17C8-5AEF-7DD16BFFC8A7}"/>
              </a:ext>
            </a:extLst>
          </p:cNvPr>
          <p:cNvSpPr txBox="1"/>
          <p:nvPr/>
        </p:nvSpPr>
        <p:spPr>
          <a:xfrm>
            <a:off x="3052893" y="5687427"/>
            <a:ext cx="54382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dirty="0">
                <a:solidFill>
                  <a:srgbClr val="F5F5F7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Public Transport</a:t>
            </a:r>
            <a:endParaRPr dirty="0">
              <a:latin typeface="Alkes Thin" panose="00000300000000000000" pitchFamily="2" charset="0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E66F35-98E1-F3BC-B825-851D6999051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3080" y="5726378"/>
            <a:ext cx="590379" cy="590379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9CB0F6-787C-6E78-07AB-5EB7385954E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7705" y="6670981"/>
            <a:ext cx="517066" cy="517066"/>
          </a:xfrm>
          <a:prstGeom prst="rect">
            <a:avLst/>
          </a:prstGeom>
        </p:spPr>
      </p:pic>
      <p:sp>
        <p:nvSpPr>
          <p:cNvPr id="15" name="Google Shape;477;p28">
            <a:extLst>
              <a:ext uri="{FF2B5EF4-FFF2-40B4-BE49-F238E27FC236}">
                <a16:creationId xmlns:a16="http://schemas.microsoft.com/office/drawing/2014/main" id="{A6957B3F-3CE6-B4D2-7DA3-638E23CC0EF2}"/>
              </a:ext>
            </a:extLst>
          </p:cNvPr>
          <p:cNvSpPr txBox="1"/>
          <p:nvPr/>
        </p:nvSpPr>
        <p:spPr>
          <a:xfrm>
            <a:off x="3052893" y="6677541"/>
            <a:ext cx="54382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dirty="0">
                <a:solidFill>
                  <a:srgbClr val="F5F5F7"/>
                </a:solidFill>
                <a:latin typeface="Alkes Thin" panose="00000300000000000000" pitchFamily="2" charset="0"/>
                <a:ea typeface="Inter"/>
                <a:cs typeface="Inter"/>
                <a:sym typeface="Inter"/>
              </a:rPr>
              <a:t>Safety</a:t>
            </a:r>
            <a:endParaRPr dirty="0">
              <a:latin typeface="Alkes Thin" panose="00000300000000000000" pitchFamily="2" charset="0"/>
            </a:endParaRP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CDF347B-AF78-702D-7543-7D5487F1080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7705" y="7574744"/>
            <a:ext cx="601131" cy="601131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AA1061-A187-9217-454B-985F7F5E617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7705" y="8562572"/>
            <a:ext cx="516866" cy="5168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and Green Modern Tech Branding Kit Presentation">
  <a:themeElements>
    <a:clrScheme name="Office">
      <a:dk1>
        <a:srgbClr val="0D2243"/>
      </a:dk1>
      <a:lt1>
        <a:srgbClr val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644</Words>
  <Application>Microsoft Office PowerPoint</Application>
  <PresentationFormat>Custom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Wingdings</vt:lpstr>
      <vt:lpstr>Arial</vt:lpstr>
      <vt:lpstr>Bebas Neue</vt:lpstr>
      <vt:lpstr>Calibri</vt:lpstr>
      <vt:lpstr>Alkes</vt:lpstr>
      <vt:lpstr>Alkes Thin</vt:lpstr>
      <vt:lpstr>Inter</vt:lpstr>
      <vt:lpstr>Blue and Green Modern Tech Branding Kit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Srimant Mishra</cp:lastModifiedBy>
  <cp:revision>8</cp:revision>
  <dcterms:modified xsi:type="dcterms:W3CDTF">2025-01-26T06:22:58Z</dcterms:modified>
</cp:coreProperties>
</file>